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383" r:id="rId2"/>
    <p:sldId id="272" r:id="rId3"/>
    <p:sldId id="343" r:id="rId4"/>
    <p:sldId id="344" r:id="rId5"/>
    <p:sldId id="345" r:id="rId6"/>
    <p:sldId id="346" r:id="rId7"/>
    <p:sldId id="347" r:id="rId8"/>
    <p:sldId id="395" r:id="rId9"/>
    <p:sldId id="348" r:id="rId10"/>
    <p:sldId id="349" r:id="rId11"/>
    <p:sldId id="350" r:id="rId12"/>
    <p:sldId id="351" r:id="rId13"/>
    <p:sldId id="352" r:id="rId14"/>
    <p:sldId id="390" r:id="rId15"/>
    <p:sldId id="391" r:id="rId16"/>
    <p:sldId id="392" r:id="rId17"/>
    <p:sldId id="393" r:id="rId18"/>
    <p:sldId id="394" r:id="rId19"/>
    <p:sldId id="355" r:id="rId20"/>
    <p:sldId id="356" r:id="rId21"/>
    <p:sldId id="357" r:id="rId22"/>
    <p:sldId id="358" r:id="rId23"/>
    <p:sldId id="359" r:id="rId24"/>
    <p:sldId id="382" r:id="rId25"/>
    <p:sldId id="360" r:id="rId26"/>
    <p:sldId id="361" r:id="rId27"/>
    <p:sldId id="362" r:id="rId28"/>
    <p:sldId id="363" r:id="rId29"/>
    <p:sldId id="364" r:id="rId30"/>
    <p:sldId id="365" r:id="rId31"/>
    <p:sldId id="368" r:id="rId32"/>
    <p:sldId id="369" r:id="rId33"/>
    <p:sldId id="370" r:id="rId34"/>
    <p:sldId id="372" r:id="rId35"/>
    <p:sldId id="371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4BEEDE9-D5EB-45BA-858C-973DFDDD0A66}">
          <p14:sldIdLst>
            <p14:sldId id="383"/>
            <p14:sldId id="272"/>
            <p14:sldId id="343"/>
            <p14:sldId id="344"/>
            <p14:sldId id="345"/>
            <p14:sldId id="346"/>
            <p14:sldId id="347"/>
            <p14:sldId id="395"/>
            <p14:sldId id="348"/>
            <p14:sldId id="349"/>
            <p14:sldId id="350"/>
            <p14:sldId id="351"/>
            <p14:sldId id="352"/>
            <p14:sldId id="390"/>
            <p14:sldId id="391"/>
            <p14:sldId id="392"/>
            <p14:sldId id="393"/>
            <p14:sldId id="394"/>
            <p14:sldId id="355"/>
            <p14:sldId id="356"/>
            <p14:sldId id="357"/>
            <p14:sldId id="358"/>
            <p14:sldId id="359"/>
            <p14:sldId id="382"/>
            <p14:sldId id="360"/>
            <p14:sldId id="361"/>
            <p14:sldId id="362"/>
            <p14:sldId id="363"/>
            <p14:sldId id="364"/>
            <p14:sldId id="365"/>
            <p14:sldId id="368"/>
            <p14:sldId id="369"/>
            <p14:sldId id="370"/>
            <p14:sldId id="372"/>
            <p14:sldId id="371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</p14:sldIdLst>
        </p14:section>
        <p14:section name="未命名的章節" id="{E84518E4-1332-45D4-8A11-A766DA786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9F8C8"/>
    <a:srgbClr val="F68E38"/>
    <a:srgbClr val="FEF2E8"/>
    <a:srgbClr val="E9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46" autoAdjust="0"/>
  </p:normalViewPr>
  <p:slideViewPr>
    <p:cSldViewPr>
      <p:cViewPr varScale="1">
        <p:scale>
          <a:sx n="92" d="100"/>
          <a:sy n="92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05753-546B-49BF-AF25-7D9B2237C6C7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32E42-D63D-401C-94B7-42A4EF0A6DB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19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1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32E42-D63D-401C-94B7-42A4EF0A6DB8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3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0BA0-7D6C-49AE-9924-E4595A26C594}" type="datetimeFigureOut">
              <a:rPr lang="zh-TW" altLang="en-US" smtClean="0"/>
              <a:pPr/>
              <a:t>2016/12/9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E65BB-8EC8-41B5-B887-4ABBC4D2E91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hyperlink" Target="http://www.google.com.tw/url?sa=i&amp;rct=j&amp;q=&amp;esrc=s&amp;source=images&amp;cd=&amp;cad=rja&amp;uact=8&amp;ved=0ahUKEwi0jO2a0PXMAhWJpJQKHTXlBI0QjRwIBw&amp;url=http://www.fda.gov.tw/TC/newsContent.aspx?id=19895&amp;chk=a9c12348-c258-4a9e-be0f-76c3b61d7333&amp;psig=AFQjCNEUBSnb8k7ZISLiuR7J_UQh9eLrvA&amp;ust=14642794359221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slide" Target="slide10.xml"/><Relationship Id="rId5" Type="http://schemas.openxmlformats.org/officeDocument/2006/relationships/hyperlink" Target="http://www.google.com.tw/url?sa=i&amp;rct=j&amp;q=&amp;esrc=s&amp;source=images&amp;cd=&amp;cad=rja&amp;uact=8&amp;ved=0ahUKEwilrtu2z_XMAhUFjJQKHRDZCnQQjRwIBw&amp;url=http://www.fda.gov.tw/TC/siteContent.aspx?sid=1949&amp;psig=AFQjCNEzFWZwIKmAfcJCwYwSuWOaOBF9Sw&amp;ust=1464279198263746" TargetMode="External"/><Relationship Id="rId10" Type="http://schemas.openxmlformats.org/officeDocument/2006/relationships/slide" Target="slide6.xml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ONkKy68HEI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ovWyQTZEa42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12" Type="http://schemas.openxmlformats.org/officeDocument/2006/relationships/image" Target="../media/image41.png"/><Relationship Id="rId17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Relationship Id="rId1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jpg"/><Relationship Id="rId10" Type="http://schemas.openxmlformats.org/officeDocument/2006/relationships/image" Target="../media/image16.tiff"/><Relationship Id="rId4" Type="http://schemas.openxmlformats.org/officeDocument/2006/relationships/hyperlink" Target="https://www.youtube.com/watch?v=waH1cPNtzZQ" TargetMode="External"/><Relationship Id="rId9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6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425" y="5894665"/>
            <a:ext cx="9916852" cy="963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圓角矩形圖說文字 16"/>
          <p:cNvSpPr/>
          <p:nvPr/>
        </p:nvSpPr>
        <p:spPr>
          <a:xfrm>
            <a:off x="755576" y="548680"/>
            <a:ext cx="8208913" cy="3600400"/>
          </a:xfrm>
          <a:prstGeom prst="wedgeRoundRectCallout">
            <a:avLst>
              <a:gd name="adj1" fmla="val 6702"/>
              <a:gd name="adj2" fmla="val 66023"/>
              <a:gd name="adj3" fmla="val 16667"/>
            </a:avLst>
          </a:prstGeom>
          <a:solidFill>
            <a:srgbClr val="FEF2E8"/>
          </a:solidFill>
          <a:ln w="38100">
            <a:solidFill>
              <a:schemeClr val="accent6">
                <a:lumMod val="75000"/>
              </a:schemeClr>
            </a:solidFill>
            <a:prstDash val="lg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5042119" y="2276872"/>
            <a:ext cx="1696040" cy="1268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說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483768" y="764704"/>
            <a:ext cx="6254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食媒</a:t>
            </a:r>
            <a:r>
              <a:rPr lang="zh-TW" altLang="en-US" sz="8800" i="1" spc="600" dirty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性</a:t>
            </a:r>
            <a:r>
              <a:rPr lang="zh-TW" altLang="en-US" sz="8800" i="1" spc="600" dirty="0" smtClean="0">
                <a:solidFill>
                  <a:srgbClr val="00B050"/>
                </a:solidFill>
                <a:effectLst>
                  <a:glow rad="63500">
                    <a:schemeClr val="accent2">
                      <a:satMod val="175000"/>
                      <a:alpha val="56000"/>
                    </a:schemeClr>
                  </a:glo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疾病</a:t>
            </a:r>
            <a:endParaRPr lang="zh-TW" altLang="en-US" sz="8800" i="1" spc="600" dirty="0">
              <a:solidFill>
                <a:srgbClr val="00B050"/>
              </a:solidFill>
              <a:effectLst>
                <a:glow rad="63500">
                  <a:schemeClr val="accent2">
                    <a:satMod val="175000"/>
                    <a:alpha val="56000"/>
                  </a:schemeClr>
                </a:glow>
              </a:effectLst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0" name="標題 1"/>
          <p:cNvSpPr txBox="1">
            <a:spLocks/>
          </p:cNvSpPr>
          <p:nvPr/>
        </p:nvSpPr>
        <p:spPr>
          <a:xfrm>
            <a:off x="1125374" y="836712"/>
            <a:ext cx="1512168" cy="1359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800" dirty="0" smtClean="0">
                <a:solidFill>
                  <a:schemeClr val="accent1">
                    <a:lumMod val="75000"/>
                  </a:schemeClr>
                </a:solidFill>
                <a:latin typeface="華康彩帶體" panose="040B0709000000000000" pitchFamily="81" charset="-120"/>
                <a:ea typeface="華康彩帶體" panose="040B0709000000000000" pitchFamily="81" charset="-120"/>
              </a:rPr>
              <a:t>向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  <a:latin typeface="華康彩帶體" panose="040B0709000000000000" pitchFamily="81" charset="-120"/>
              <a:ea typeface="華康彩帶體" panose="040B0709000000000000" pitchFamily="81" charset="-120"/>
            </a:endParaRPr>
          </a:p>
        </p:txBody>
      </p:sp>
      <p:sp>
        <p:nvSpPr>
          <p:cNvPr id="21" name="矩形 20"/>
          <p:cNvSpPr/>
          <p:nvPr/>
        </p:nvSpPr>
        <p:spPr>
          <a:xfrm rot="196658">
            <a:off x="6788600" y="2323964"/>
            <a:ext cx="1664865" cy="13938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 rot="194866">
            <a:off x="6954291" y="2174401"/>
            <a:ext cx="16323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彩帶體" panose="040B0709000000000000" pitchFamily="81" charset="-120"/>
                <a:ea typeface="華康彩帶體" panose="040B0709000000000000" pitchFamily="81" charset="-120"/>
              </a:rPr>
              <a:t>不</a:t>
            </a:r>
          </a:p>
        </p:txBody>
      </p:sp>
      <p:pic>
        <p:nvPicPr>
          <p:cNvPr id="24" name="Picture 12" descr="D:\雅婷的資料夾\北教大\食媒性疾病防治教案教師指引手冊\素材\中年級_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5285">
            <a:off x="916509" y="2726090"/>
            <a:ext cx="1073951" cy="55651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雅婷的資料夾\北教大\食媒性疾病防治教案教師指引手冊\素材\中年級封面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98" y="3501008"/>
            <a:ext cx="1622166" cy="318178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雅婷的資料夾\北教大\食媒性疾病防治教案教師指引手冊\素材\中年級封面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649314"/>
            <a:ext cx="1777303" cy="31006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雅婷的資料夾\北教大\食媒性疾病防治教案教師指引手冊\素材\中年級封面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421" y="3536691"/>
            <a:ext cx="1593474" cy="32132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D:\雅婷的資料夾\北教大\食媒性疾病防治教案教師指引手冊\素材\中年級封面-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6004"/>
            <a:ext cx="1710445" cy="32053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雅婷的資料夾\北教大\食媒性疾病防治教案教師指引手冊\素材\中年級\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23" y="2475631"/>
            <a:ext cx="441090" cy="105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雅婷的資料夾\北教大\食媒性疾病防治教案教師指引手冊\素材\中年級\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24" y="2524635"/>
            <a:ext cx="854338" cy="9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雅婷的資料夾\北教大\食媒性疾病防治教案教師指引手冊\素材\中年級\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990" y="2524635"/>
            <a:ext cx="1163129" cy="11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572200" y="4293979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 descr="http://www.fda.gov.tw/TC/includes/GetFile.ashx?mID=133&amp;id=10757&amp;chk=cfcc53d6-e955-4fa2-97b1-3bea95414703">
            <a:hlinkClick r:id="rId5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2" t="13503" r="35264" b="52372"/>
          <a:stretch/>
        </p:blipFill>
        <p:spPr bwMode="auto">
          <a:xfrm>
            <a:off x="1547664" y="1791815"/>
            <a:ext cx="3232497" cy="19455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圖片 21" descr="http://www.fda.gov.tw/upload/e_images/%E9%A6%AC%E9%88%B4%E8%96%AF%E7%99%BC%E8%8A%BD%E5%9C%96.JPG">
            <a:hlinkClick r:id="rId7"/>
          </p:cNvPr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4" t="15446" r="22171" b="32933"/>
          <a:stretch/>
        </p:blipFill>
        <p:spPr bwMode="auto">
          <a:xfrm>
            <a:off x="1763688" y="3977304"/>
            <a:ext cx="2909620" cy="2376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矩形 13"/>
          <p:cNvSpPr/>
          <p:nvPr/>
        </p:nvSpPr>
        <p:spPr>
          <a:xfrm>
            <a:off x="809002" y="1844824"/>
            <a:ext cx="504056" cy="173569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河豚</a:t>
            </a:r>
            <a:endParaRPr lang="zh-TW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16229" y="3861048"/>
            <a:ext cx="504056" cy="2641300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發芽的馬鈴薯</a:t>
            </a:r>
            <a:endParaRPr lang="zh-TW" altLang="en-US" sz="2800" b="1" spc="-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10" action="ppaction://hlinksldjump"/>
          </p:cNvPr>
          <p:cNvSpPr/>
          <p:nvPr/>
        </p:nvSpPr>
        <p:spPr>
          <a:xfrm>
            <a:off x="8532440" y="3262375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8" name="文字方塊 17">
            <a:hlinkClick r:id="rId11" action="ppaction://hlinksldjump"/>
          </p:cNvPr>
          <p:cNvSpPr txBox="1"/>
          <p:nvPr/>
        </p:nvSpPr>
        <p:spPr>
          <a:xfrm>
            <a:off x="8507990" y="3726730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10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10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57192" y="6306365"/>
            <a:ext cx="31683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圖片來源：衛生福利部食品藥物管理署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465248" y="3707664"/>
            <a:ext cx="33947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科學發展月刊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419</a:t>
            </a:r>
            <a:r>
              <a:rPr lang="zh-TW" altLang="en-US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 引自衛生福利部食品藥物管理署</a:t>
            </a:r>
            <a:endParaRPr lang="zh-TW" altLang="en-US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42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052736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0" y="1808820"/>
            <a:ext cx="9144000" cy="5049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標題 1"/>
          <p:cNvSpPr txBox="1">
            <a:spLocks/>
          </p:cNvSpPr>
          <p:nvPr/>
        </p:nvSpPr>
        <p:spPr>
          <a:xfrm>
            <a:off x="251520" y="1257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8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分組討論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334380" y="1853952"/>
            <a:ext cx="85393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zh-TW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有哪些方法可以預防以上四</a:t>
            </a:r>
            <a:r>
              <a:rPr lang="zh-TW" altLang="zh-TW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類病原引起的食媒性疾病？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>
            <a:hlinkClick r:id="rId4" action="ppaction://hlinksldjump"/>
          </p:cNvPr>
          <p:cNvSpPr/>
          <p:nvPr/>
        </p:nvSpPr>
        <p:spPr>
          <a:xfrm>
            <a:off x="2721133" y="2857968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>
            <a:hlinkClick r:id="rId5" action="ppaction://hlinksldjump"/>
          </p:cNvPr>
          <p:cNvSpPr/>
          <p:nvPr/>
        </p:nvSpPr>
        <p:spPr>
          <a:xfrm>
            <a:off x="4796493" y="285397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>
            <a:hlinkClick r:id="rId6" action="ppaction://hlinksldjump"/>
          </p:cNvPr>
          <p:cNvSpPr/>
          <p:nvPr/>
        </p:nvSpPr>
        <p:spPr>
          <a:xfrm>
            <a:off x="272113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>
            <a:hlinkClick r:id="rId7" action="ppaction://hlinksldjump"/>
          </p:cNvPr>
          <p:cNvSpPr/>
          <p:nvPr/>
        </p:nvSpPr>
        <p:spPr>
          <a:xfrm>
            <a:off x="4796493" y="4802184"/>
            <a:ext cx="1922875" cy="179023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812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微生物有三種不同的類型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395536" y="1931872"/>
            <a:ext cx="8424936" cy="4320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</a:t>
            </a:r>
            <a:r>
              <a:rPr lang="zh-TW" altLang="zh-TW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人類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用來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飲料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壞</a:t>
            </a:r>
            <a:r>
              <a:rPr lang="zh-TW" altLang="zh-TW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sz="28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微生物</a:t>
            </a:r>
            <a:r>
              <a:rPr lang="zh-TW" altLang="en-US" sz="28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可以使食物腐爛，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產生不好</a:t>
            </a:r>
            <a:r>
              <a:rPr lang="zh-TW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的味道、以及令人厭惡的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外觀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，但不容易致病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u="sng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致病的微生物</a:t>
            </a: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它們不會使食物發臭，也不會改變其外觀，但它們會使人類胃痛、嘔吐、腹瀉、發燒甚至死亡。</a:t>
            </a: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52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539552" y="465217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b="1" u="sng" spc="3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確保食物安全的方法</a:t>
            </a:r>
            <a:endParaRPr lang="zh-TW" altLang="en-US" sz="5400" b="1" u="sng" spc="3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2287729"/>
            <a:ext cx="4158275" cy="3589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915816" y="174773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158129" y="180778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1672813" y="156089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影片</a:t>
            </a:r>
            <a:r>
              <a:rPr lang="zh-TW" altLang="en-US" dirty="0" smtClean="0"/>
              <a:t>來源：</a:t>
            </a:r>
            <a:r>
              <a:rPr lang="en-US" altLang="zh-TW" dirty="0" smtClean="0"/>
              <a:t> </a:t>
            </a:r>
            <a:r>
              <a:rPr lang="zh-TW" altLang="en-US" dirty="0"/>
              <a:t>世界衛生組織</a:t>
            </a:r>
            <a:r>
              <a:rPr lang="en-US" altLang="zh-TW" dirty="0"/>
              <a:t>(WHO: Five keys to safer food)</a:t>
            </a:r>
          </a:p>
        </p:txBody>
      </p:sp>
    </p:spTree>
    <p:extLst>
      <p:ext uri="{BB962C8B-B14F-4D97-AF65-F5344CB8AC3E}">
        <p14:creationId xmlns:p14="http://schemas.microsoft.com/office/powerpoint/2010/main" val="25183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75656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清潔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，用肥皂洗手</a:t>
            </a:r>
            <a:endParaRPr lang="zh-TW" altLang="en-US" sz="3200" dirty="0">
              <a:solidFill>
                <a:srgbClr val="FFFF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67644" y="-171400"/>
            <a:ext cx="6408711" cy="6408712"/>
            <a:chOff x="1115616" y="-171400"/>
            <a:chExt cx="6408711" cy="6408712"/>
          </a:xfrm>
        </p:grpSpPr>
        <p:pic>
          <p:nvPicPr>
            <p:cNvPr id="9" name="Picture 2" descr="D:\雅婷的資料夾\食媒性疾病防治教案教師指引手冊\素材\確保食物安全的方法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-171400"/>
              <a:ext cx="6408711" cy="6408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1475656" y="1124744"/>
              <a:ext cx="5688632" cy="4032448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454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5364505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熟食品分開以避免交叉汙染</a:t>
            </a:r>
            <a:endParaRPr lang="zh-TW" altLang="en-US" sz="3200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D:\雅婷的資料夾\北教大\食媒性疾病防治教案教師指引手冊\素材\確保食物安全的方法_2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t="20509" r="5787" b="17159"/>
          <a:stretch/>
        </p:blipFill>
        <p:spPr bwMode="auto">
          <a:xfrm>
            <a:off x="1873597" y="1307868"/>
            <a:ext cx="5396805" cy="377731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3" descr="D:\雅婷的資料夾\食媒性疾病防治教案教師指引手冊\素材\確保食物安全的方法_3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8" y="-2"/>
            <a:ext cx="6165306" cy="61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637423" y="5364505"/>
            <a:ext cx="595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底煮熟以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殺死微生物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3" descr="D:\雅婷的資料夾\食媒性疾病防治教案教師指引手冊\素材\確保食物安全的方法_4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-99392"/>
            <a:ext cx="62646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331640" y="5157192"/>
            <a:ext cx="6408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</a:t>
            </a:r>
            <a:r>
              <a:rPr lang="zh-TW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endParaRPr lang="en-US" altLang="zh-TW" sz="3200" b="1" dirty="0" smtClean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(&lt;5</a:t>
            </a:r>
            <a:r>
              <a:rPr lang="zh-TW" altLang="en-US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℃</a:t>
            </a:r>
            <a:r>
              <a:rPr lang="zh-TW" altLang="pl-PL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200" b="1" dirty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℃</a:t>
            </a:r>
            <a:r>
              <a:rPr lang="pl-PL" altLang="zh-TW" sz="3200" b="1" dirty="0" smtClean="0">
                <a:solidFill>
                  <a:srgbClr val="E9F9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E9F9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55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834" y="6165304"/>
            <a:ext cx="9455150" cy="72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080120"/>
          </a:xfrm>
        </p:spPr>
        <p:txBody>
          <a:bodyPr>
            <a:noAutofit/>
          </a:bodyPr>
          <a:lstStyle/>
          <a:p>
            <a:r>
              <a:rPr lang="zh-TW" altLang="en-US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影片中確保食物安全的五個方法是？</a:t>
            </a:r>
            <a:endParaRPr lang="zh-TW" alt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5364505"/>
            <a:ext cx="7668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使用安全的水和食物</a:t>
            </a:r>
            <a:r>
              <a:rPr lang="zh-TW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原料</a:t>
            </a:r>
            <a:r>
              <a:rPr lang="en-US" altLang="zh-TW" sz="3200" b="1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新鮮乾淨</a:t>
            </a:r>
            <a:r>
              <a:rPr lang="en-US" altLang="zh-TW" sz="32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D:\雅婷的資料夾\北教大\食媒性疾病防治教案教師指引手冊\素材\確保食物安全的方法_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" t="19851" r="5592" b="16838"/>
          <a:stretch/>
        </p:blipFill>
        <p:spPr bwMode="auto">
          <a:xfrm>
            <a:off x="1625466" y="1124744"/>
            <a:ext cx="5769883" cy="410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0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9776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兩分鐘認識諾羅病毒感染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內容版面配置區 3"/>
          <p:cNvSpPr>
            <a:spLocks noGrp="1"/>
          </p:cNvSpPr>
          <p:nvPr>
            <p:ph idx="1"/>
          </p:nvPr>
        </p:nvSpPr>
        <p:spPr>
          <a:xfrm>
            <a:off x="1276412" y="2348880"/>
            <a:ext cx="7976108" cy="30243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諾羅病毒的人，會出現什麼樣的症狀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羅病毒有哪些傳染途徑？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的感染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263630" y="548033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影片</a:t>
            </a:r>
            <a:endParaRPr lang="zh-TW" alt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534415" y="2607235"/>
            <a:ext cx="693322" cy="6531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1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534415" y="3645024"/>
            <a:ext cx="693322" cy="6531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2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534415" y="4653136"/>
            <a:ext cx="693322" cy="653112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FangYuanW7-GB" panose="040B0709000000000000" pitchFamily="81" charset="-122"/>
                <a:ea typeface="DFFangYuanW7-GB" panose="040B0709000000000000" pitchFamily="81" charset="-122"/>
              </a:rPr>
              <a:t>3</a:t>
            </a:r>
            <a:endParaRPr lang="zh-TW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FangYuanW7-GB" panose="040B0709000000000000" pitchFamily="81" charset="-122"/>
              <a:ea typeface="DFFangYuanW7-GB" panose="040B07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05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924944"/>
            <a:ext cx="7969460" cy="2836304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請問大家，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有沒有因為吃了不乾淨的食物，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5800"/>
              </a:lnSpc>
              <a:buNone/>
            </a:pPr>
            <a:r>
              <a:rPr lang="zh-TW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而引起肚子不舒服的經驗？</a:t>
            </a:r>
            <a:endParaRPr lang="en-US" altLang="zh-TW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947356" y="1536229"/>
            <a:ext cx="1056692" cy="105669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Q</a:t>
            </a:r>
            <a:r>
              <a:rPr lang="en-US" altLang="zh-TW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甜妞體H" pitchFamily="82" charset="-120"/>
                <a:ea typeface="文鼎甜妞體H" pitchFamily="82" charset="-120"/>
              </a:rPr>
              <a:t>.</a:t>
            </a:r>
            <a:endParaRPr lang="zh-TW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甜妞體H" pitchFamily="82" charset="-120"/>
              <a:ea typeface="文鼎甜妞體H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1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42088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感染諾羅病毒的人，會出現哪些症狀？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5596" y="3717032"/>
            <a:ext cx="7272808" cy="220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19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7200" y="222721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諾羅病毒有哪些傳染途徑</a:t>
            </a:r>
            <a:r>
              <a:rPr lang="en-US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489248" y="2965908"/>
            <a:ext cx="8229600" cy="751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飲食、飛沫、接觸傳染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123.png"/>
          <p:cNvPicPr>
            <a:picLocks noChangeAspect="1"/>
          </p:cNvPicPr>
          <p:nvPr/>
        </p:nvPicPr>
        <p:blipFill>
          <a:blip r:embed="rId4" cstate="print"/>
          <a:srcRect r="53023" b="35349"/>
          <a:stretch>
            <a:fillRect/>
          </a:stretch>
        </p:blipFill>
        <p:spPr>
          <a:xfrm>
            <a:off x="290355" y="3645024"/>
            <a:ext cx="3295750" cy="2448272"/>
          </a:xfrm>
          <a:prstGeom prst="rect">
            <a:avLst/>
          </a:prstGeom>
        </p:spPr>
      </p:pic>
      <p:pic>
        <p:nvPicPr>
          <p:cNvPr id="18" name="圖片 17" descr="1234.png"/>
          <p:cNvPicPr>
            <a:picLocks noChangeAspect="1"/>
          </p:cNvPicPr>
          <p:nvPr/>
        </p:nvPicPr>
        <p:blipFill>
          <a:blip r:embed="rId5" cstate="print"/>
          <a:srcRect l="39394" t="35184" r="16667"/>
          <a:stretch>
            <a:fillRect/>
          </a:stretch>
        </p:blipFill>
        <p:spPr>
          <a:xfrm>
            <a:off x="3782235" y="3789040"/>
            <a:ext cx="2664296" cy="2538755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/>
          <a:srcRect l="34839" t="47047" r="46068" b="7180"/>
          <a:stretch>
            <a:fillRect/>
          </a:stretch>
        </p:blipFill>
        <p:spPr bwMode="auto">
          <a:xfrm>
            <a:off x="6734563" y="3789040"/>
            <a:ext cx="186988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橢圓 12"/>
          <p:cNvSpPr/>
          <p:nvPr/>
        </p:nvSpPr>
        <p:spPr>
          <a:xfrm>
            <a:off x="2983868" y="212068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2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807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452052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如何預防諾羅病毒的感染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51820" y="725090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3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27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勤洗手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" y="2399305"/>
            <a:ext cx="3456218" cy="36219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文字方塊 16"/>
          <p:cNvSpPr txBox="1"/>
          <p:nvPr/>
        </p:nvSpPr>
        <p:spPr>
          <a:xfrm>
            <a:off x="4427984" y="1642778"/>
            <a:ext cx="45365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請示範洗手的步驟，並說明要注意的事項。</a:t>
            </a:r>
            <a:endParaRPr lang="en-US" altLang="zh-TW" sz="3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739391" y="3852337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濕、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搓、沖、捧、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擦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788024" y="587727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否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，要用肥皂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27984" y="436510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請問乾洗手液或酒精是否有辦法殺死諾羅病毒</a:t>
            </a:r>
            <a:r>
              <a:rPr lang="zh-TW" alt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60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矩形 32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221064" y="5668491"/>
            <a:ext cx="0" cy="1215850"/>
          </a:xfrm>
          <a:prstGeom prst="line">
            <a:avLst/>
          </a:prstGeom>
          <a:ln w="28575">
            <a:solidFill>
              <a:srgbClr val="6699F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搓搓</a:t>
            </a:r>
            <a:r>
              <a:rPr lang="zh-TW" altLang="en-US" sz="6000" b="1" i="1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七字訣</a:t>
            </a:r>
            <a:endParaRPr lang="zh-TW" altLang="en-US" sz="6000" b="1" i="1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3528" y="3429000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：雙手的手心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507580" y="3443111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：手心、手背相互搓揉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534973" y="3445933"/>
            <a:ext cx="1885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夾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：食指夾縫</a:t>
            </a:r>
            <a:endParaRPr lang="en-US" altLang="zh-TW" b="1" dirty="0" smtClean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相互搓揉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588224" y="3460044"/>
            <a:ext cx="21014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弓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：手心與手指背相互搓揉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971600" y="592923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：大拇指與虎口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631069" y="5930973"/>
            <a:ext cx="2165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立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：手指立起與手心互相搓揉指尖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237761" y="5929232"/>
            <a:ext cx="2434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腕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：不要忘記手腕</a:t>
            </a:r>
            <a:endParaRPr lang="zh-TW" altLang="en-US" b="1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8" y="2316600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04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60" y="2316599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69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1" y="4556091"/>
            <a:ext cx="1975974" cy="111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16748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060848"/>
            <a:ext cx="9144000" cy="479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860033" y="3518523"/>
            <a:ext cx="367240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/>
          </a:bodyPr>
          <a:lstStyle/>
          <a:p>
            <a:r>
              <a:rPr lang="zh-TW" altLang="en-US" sz="6000" b="1" i="1" spc="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</a:t>
            </a:r>
            <a:r>
              <a:rPr lang="zh-TW" altLang="en-US" sz="6000" b="1" i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清洗並煮熟</a:t>
            </a:r>
            <a:endParaRPr lang="zh-TW" altLang="en-US" sz="6000" b="1" i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0" y="2420888"/>
            <a:ext cx="3662188" cy="33123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4716016" y="1772816"/>
            <a:ext cx="3456384" cy="35729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</a:p>
        </p:txBody>
      </p:sp>
      <p:sp>
        <p:nvSpPr>
          <p:cNvPr id="22" name="矩形 21"/>
          <p:cNvSpPr/>
          <p:nvPr/>
        </p:nvSpPr>
        <p:spPr>
          <a:xfrm>
            <a:off x="4932040" y="3731548"/>
            <a:ext cx="36004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澈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</a:t>
            </a:r>
            <a:endParaRPr lang="en-US" altLang="zh-TW" sz="32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洗淨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並煮熟。</a:t>
            </a:r>
          </a:p>
        </p:txBody>
      </p:sp>
    </p:spTree>
    <p:extLst>
      <p:ext uri="{BB962C8B-B14F-4D97-AF65-F5344CB8AC3E}">
        <p14:creationId xmlns:p14="http://schemas.microsoft.com/office/powerpoint/2010/main" val="40798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55679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328884"/>
            <a:ext cx="9144000" cy="452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51520" y="26977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保存食物的適當溫度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2334590"/>
            <a:ext cx="3642578" cy="35283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>
            <a:spLocks noGrp="1"/>
          </p:cNvSpPr>
          <p:nvPr>
            <p:ph idx="1"/>
          </p:nvPr>
        </p:nvSpPr>
        <p:spPr>
          <a:xfrm>
            <a:off x="5076056" y="2060847"/>
            <a:ext cx="3610744" cy="360040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請問保存食物的適當溫度是幾度以下，幾度以上？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9992" y="5601372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℃下</a:t>
            </a:r>
            <a:r>
              <a:rPr lang="zh-TW" altLang="pl-PL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℃以上</a:t>
            </a:r>
            <a:r>
              <a:rPr lang="pl-PL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09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該如何照顧自己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4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13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32519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4019364" y="1464221"/>
            <a:ext cx="984684" cy="95666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答</a:t>
            </a:r>
            <a:endParaRPr lang="zh-TW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590872" y="2695228"/>
            <a:ext cx="8229600" cy="3254052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補充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水分與營養，必要時補充電解質。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少量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多餐、清淡飲食，避免過油或高糖分。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zh-TW" altLang="en-US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個人衛生，勤洗手避免傳染給他人。 </a:t>
            </a:r>
          </a:p>
          <a:p>
            <a:pPr>
              <a:lnSpc>
                <a:spcPts val="4500"/>
              </a:lnSpc>
            </a:pP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在家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休息，避免去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公共場所</a:t>
            </a: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症狀解除後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TW" altLang="en-US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小時再出門</a:t>
            </a:r>
            <a:r>
              <a:rPr lang="en-US" altLang="zh-TW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2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793272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492896"/>
            <a:ext cx="9144000" cy="4365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/>
          <p:cNvSpPr txBox="1">
            <a:spLocks/>
          </p:cNvSpPr>
          <p:nvPr/>
        </p:nvSpPr>
        <p:spPr>
          <a:xfrm>
            <a:off x="590872" y="314096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如果不小心感染諾羅病毒，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要如何避免傳染給他人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983868" y="476672"/>
            <a:ext cx="3240360" cy="105669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問題</a:t>
            </a:r>
            <a:r>
              <a:rPr lang="en-US" altLang="zh-TW" sz="54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5</a:t>
            </a:r>
            <a:r>
              <a:rPr lang="en-US" altLang="zh-TW" sz="28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.</a:t>
            </a:r>
            <a:endParaRPr lang="zh-TW" altLang="en-US" sz="2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76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內容版面配置區 2"/>
          <p:cNvSpPr txBox="1">
            <a:spLocks/>
          </p:cNvSpPr>
          <p:nvPr/>
        </p:nvSpPr>
        <p:spPr>
          <a:xfrm>
            <a:off x="539552" y="1951129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你會發現有這些不舒服，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大部分都是跟你</a:t>
            </a:r>
            <a: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吃的東西或喝的水</a:t>
            </a:r>
            <a: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有關係喔！</a:t>
            </a:r>
            <a:endParaRPr lang="en-US" altLang="zh-TW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60000"/>
              </a:lnSpc>
              <a:buFont typeface="Arial" pitchFamily="34" charset="0"/>
              <a:buNone/>
            </a:pP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0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427984" y="3284984"/>
            <a:ext cx="4507825" cy="3307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144016" y="188640"/>
            <a:ext cx="9180512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生病在家休息，避免傳染給別人</a:t>
            </a:r>
            <a:endParaRPr lang="zh-TW" alt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42398"/>
            <a:ext cx="3166950" cy="31468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4363809" y="1616835"/>
            <a:ext cx="4572000" cy="166814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zh-TW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請熟記以下內容：</a:t>
            </a:r>
            <a:endParaRPr lang="zh-TW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572000" y="3280481"/>
            <a:ext cx="4363809" cy="324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病毒的傳染力很強，一個病人可以傳染給二十個新病人，所以在生病時，最好在家休息，避免把病毒傳染給別人。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47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188640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嘔吐、排泄物的清理</a:t>
            </a:r>
            <a:endParaRPr lang="zh-TW" altLang="en-US" sz="54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8" y="2564904"/>
            <a:ext cx="3312368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427984" y="1722416"/>
            <a:ext cx="4248472" cy="2786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任務：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請問負責清理嘔吐及排泄物的人，需要做什麼自我防護措施？</a:t>
            </a:r>
            <a:endParaRPr lang="en-US" altLang="zh-TW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984" y="5714454"/>
            <a:ext cx="3655906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n-US" altLang="zh-TW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請看以下文章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427984" y="4512022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口罩、手套、清潔後澈底洗手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9" name="直線接點 18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1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412776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204864"/>
            <a:ext cx="9144000" cy="4653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180512" cy="1143000"/>
          </a:xfrm>
        </p:spPr>
        <p:txBody>
          <a:bodyPr>
            <a:noAutofit/>
          </a:bodyPr>
          <a:lstStyle/>
          <a:p>
            <a:r>
              <a:rPr lang="zh-TW" altLang="en-US" sz="4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武陵農場諾羅疫情始自</a:t>
            </a:r>
            <a:r>
              <a:rPr lang="zh-TW" altLang="en-US" sz="4000" b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一坨嘔吐物</a:t>
            </a:r>
            <a:endParaRPr lang="zh-TW" altLang="en-US" sz="4000" b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11760" y="1052736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自自由時報 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2015-02-25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〔記者張瑞楨、蔡淑媛／台中報導〕</a:t>
            </a:r>
          </a:p>
        </p:txBody>
      </p:sp>
      <p:sp>
        <p:nvSpPr>
          <p:cNvPr id="19" name="內容版面配置區 2"/>
          <p:cNvSpPr>
            <a:spLocks noGrp="1"/>
          </p:cNvSpPr>
          <p:nvPr>
            <p:ph idx="1"/>
          </p:nvPr>
        </p:nvSpPr>
        <p:spPr>
          <a:xfrm>
            <a:off x="518864" y="2071389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中武陵農場的富野渡假村爆發大規模諾羅病毒疫情。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推斷在外地感染諾羅病毒的遊客，住進富野渡假村後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發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生嘔吐等症狀，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但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他的</a:t>
            </a:r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嘔吐物沒有依照覆蓋、消毒、清除的正確方式清掃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，導致病毒經由空氣與呼吸道傳播，之後入住的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207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遊客才因此被感染。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4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93296"/>
            <a:ext cx="945515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57200" y="260648"/>
            <a:ext cx="8229600" cy="1765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「向食媒性疾病說</a:t>
            </a:r>
            <a:r>
              <a:rPr lang="zh-TW" altLang="en-US" sz="77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77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64" y="2144704"/>
            <a:ext cx="3888432" cy="44477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580112" y="2540514"/>
            <a:ext cx="2520280" cy="253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問答</a:t>
            </a:r>
            <a:r>
              <a:rPr lang="zh-TW" altLang="en-US" sz="4800" b="1" spc="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篇</a:t>
            </a:r>
            <a:endParaRPr lang="en-US" altLang="zh-TW" sz="4800" b="1" spc="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66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en-US" altLang="zh-TW" sz="6600" b="1" spc="6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spc="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spc="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360764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1988840"/>
            <a:ext cx="9144000" cy="4869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18864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  <a:r>
              <a:rPr lang="zh-TW" altLang="en-US" sz="5400" b="1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什麼是食媒性疾病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31510" y="2132856"/>
            <a:ext cx="41285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經由</a:t>
            </a:r>
            <a: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吃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進被汙染的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食物或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飲水等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所導致</a:t>
            </a:r>
            <a:r>
              <a:rPr lang="zh-TW" altLang="en-US" sz="44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疾病。</a:t>
            </a: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俗稱</a:t>
            </a:r>
            <a:r>
              <a:rPr lang="zh-TW" altLang="en-US" sz="4400" b="1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食物中毒</a:t>
            </a:r>
          </a:p>
        </p:txBody>
      </p:sp>
      <p:pic>
        <p:nvPicPr>
          <p:cNvPr id="9" name="Picture 2" descr="D:\雅婷的資料夾\北教大\食媒性疾病防治教案教師指引手冊\素材\不乾淨的食物-無蒼蠅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80928"/>
            <a:ext cx="3572171" cy="29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86482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0" y="2708920"/>
            <a:ext cx="9144000" cy="414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-180528" y="485800"/>
            <a:ext cx="9180512" cy="1143000"/>
          </a:xfrm>
        </p:spPr>
        <p:txBody>
          <a:bodyPr>
            <a:noAutofit/>
          </a:bodyPr>
          <a:lstStyle/>
          <a:p>
            <a:r>
              <a:rPr lang="en-US" altLang="zh-TW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食媒性疾病的病原</a:t>
            </a:r>
            <a: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</a:t>
            </a:r>
            <a:r>
              <a:rPr lang="zh-TW" altLang="en-US" sz="5400" b="1" i="1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四大類</a:t>
            </a:r>
            <a:endParaRPr lang="zh-TW" altLang="en-US" sz="5400" b="1" i="1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2429420" y="2600686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4754414" y="2596692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2429420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754414" y="4688919"/>
            <a:ext cx="2049834" cy="190843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916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9552" y="4509120"/>
            <a:ext cx="6048672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16072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0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馬鈴薯發芽了，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把芽眼去掉就可以吃了嗎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b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為什麼</a:t>
            </a:r>
            <a:r>
              <a:rPr lang="en-US" altLang="zh-TW" sz="50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0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60988" y="4581128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不可以，因為有毒素。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67963"/>
            <a:ext cx="2699792" cy="33841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1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請說出</a:t>
            </a:r>
            <a:r>
              <a:rPr lang="zh-TW" altLang="en-US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確保食品安全的方法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63688" y="2420888"/>
            <a:ext cx="5976664" cy="31835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051720" y="2564904"/>
            <a:ext cx="568863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保持清潔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生、熟食分開處理</a:t>
            </a:r>
            <a:endParaRPr lang="en-US" altLang="zh-TW" sz="3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食物澈底煮熟</a:t>
            </a:r>
            <a:endParaRPr lang="en-US" altLang="zh-TW" sz="34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4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在安全的溫度下保存食物</a:t>
            </a:r>
            <a:endParaRPr lang="en-US" altLang="zh-TW" sz="3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使用安全的</a:t>
            </a:r>
            <a:r>
              <a:rPr lang="zh-TW" altLang="en-US" sz="34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水和食物原料</a:t>
            </a:r>
            <a:endParaRPr lang="zh-TW" altLang="en-US" sz="3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560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412776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Q5.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病人的嘔吐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物時，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要如何保護自己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不被傳染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187624" y="3845077"/>
            <a:ext cx="4968552" cy="16721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4019435"/>
            <a:ext cx="453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戴口罩、手套、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處理完後澈底洗手</a:t>
            </a:r>
            <a:endParaRPr lang="zh-TW" altLang="en-US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D:\雅婷的資料夾\北教大\食媒性疾病防治教案教師指引手冊\素材\中年級\女超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12976"/>
            <a:ext cx="2065250" cy="345965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908720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54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Q6.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諾</a:t>
            </a:r>
            <a:r>
              <a:rPr lang="zh-TW" altLang="en-US" sz="54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羅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病毒的傳染途徑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有哪三種</a:t>
            </a:r>
            <a:r>
              <a:rPr lang="en-US" altLang="zh-TW" sz="54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54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547665" y="3068960"/>
            <a:ext cx="3600400" cy="266989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871701" y="3284984"/>
            <a:ext cx="2952328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飲食傳染</a:t>
            </a:r>
            <a:endParaRPr lang="en-US" altLang="zh-TW" sz="44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4400" b="1" dirty="0" smtClean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接觸傳染</a:t>
            </a:r>
            <a:endParaRPr lang="en-US" altLang="zh-TW" sz="4400" b="1" dirty="0" smtClean="0">
              <a:solidFill>
                <a:schemeClr val="accent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800"/>
              </a:lnSpc>
            </a:pPr>
            <a:r>
              <a:rPr lang="en-US" altLang="zh-TW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44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飛沫</a:t>
            </a:r>
            <a:r>
              <a:rPr lang="zh-TW" altLang="en-US" sz="44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</a:p>
        </p:txBody>
      </p:sp>
      <p:pic>
        <p:nvPicPr>
          <p:cNvPr id="4098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2544301"/>
            <a:ext cx="3168352" cy="380507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455882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圓角矩形 2"/>
          <p:cNvSpPr/>
          <p:nvPr/>
        </p:nvSpPr>
        <p:spPr>
          <a:xfrm>
            <a:off x="1403648" y="4149080"/>
            <a:ext cx="6328792" cy="158417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89248" y="1700808"/>
            <a:ext cx="8229600" cy="19442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所以</a:t>
            </a:r>
            <a: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稱這些造成我們不舒服的</a:t>
            </a:r>
            <a:r>
              <a:rPr lang="zh-TW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endParaRPr lang="zh-TW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489248" y="4264496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8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食媒性疾病</a:t>
            </a:r>
            <a:endParaRPr lang="zh-TW" altLang="en-US" sz="8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85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Q7.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</a:t>
            </a: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小心感染諾羅病毒， 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要在家休息，直到症狀解除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後多久，才可以外出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691679" y="4005064"/>
            <a:ext cx="3312369" cy="12068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211977" y="4149080"/>
            <a:ext cx="227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rgbClr val="C00000"/>
                </a:solidFill>
              </a:rPr>
              <a:t>48</a:t>
            </a:r>
            <a:r>
              <a:rPr lang="zh-TW" altLang="en-US" sz="5400" b="1" dirty="0" smtClean="0">
                <a:solidFill>
                  <a:srgbClr val="C00000"/>
                </a:solidFill>
              </a:rPr>
              <a:t>小時</a:t>
            </a:r>
            <a:endParaRPr lang="zh-TW" altLang="en-US" sz="54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雅婷的資料夾\北教大\食媒性疾病防治教案教師指引手冊\素材\中年級\女超人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2548"/>
            <a:ext cx="2736304" cy="34298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466977" y="1061864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en-US" altLang="zh-TW" sz="4800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Q8.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用酒精或乾洗手液清潔手部， 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就可以預防食媒性疾病，對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不對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3249716" y="3501008"/>
            <a:ext cx="5498748" cy="185496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535813" y="3735991"/>
            <a:ext cx="48526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不對，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因為酒精或乾洗手液無法殺死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諾羅病毒，要用肥皂澈底洗手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Picture 2" descr="D:\雅婷的資料夾\北教大\食媒性疾病防治教案教師指引手冊\素材\中年級\女超人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3" y="3391767"/>
            <a:ext cx="2707868" cy="30973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5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347668" y="4797152"/>
            <a:ext cx="2520280" cy="8414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6013900"/>
            <a:ext cx="9455150" cy="8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640960" cy="3447257"/>
          </a:xfrm>
        </p:spPr>
        <p:txBody>
          <a:bodyPr>
            <a:noAutofit/>
          </a:bodyPr>
          <a:lstStyle/>
          <a:p>
            <a:pPr algn="l">
              <a:lnSpc>
                <a:spcPts val="5900"/>
              </a:lnSpc>
            </a:pPr>
            <a:r>
              <a:rPr lang="en-US" altLang="zh-TW" b="1" i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Q9.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生食容易感染細菌類、寄生 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蟲類、病毒類食媒性疾病。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為了避免</a:t>
            </a:r>
            <a:r>
              <a:rPr lang="zh-TW" altLang="en-US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這類的食媒性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疾病，最好用什麼方法料理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i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en-US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食物</a:t>
            </a:r>
            <a:r>
              <a:rPr lang="en-US" altLang="zh-TW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951218" y="4869160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煮熟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8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2" y="-1"/>
            <a:ext cx="92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圓角矩形圖說文字 1"/>
          <p:cNvSpPr/>
          <p:nvPr/>
        </p:nvSpPr>
        <p:spPr>
          <a:xfrm>
            <a:off x="251520" y="836712"/>
            <a:ext cx="8784976" cy="1728192"/>
          </a:xfrm>
          <a:prstGeom prst="wedgeRoundRectCallout">
            <a:avLst>
              <a:gd name="adj1" fmla="val -5156"/>
              <a:gd name="adj2" fmla="val 73045"/>
              <a:gd name="adj3" fmla="val 16667"/>
            </a:avLst>
          </a:prstGeom>
          <a:solidFill>
            <a:srgbClr val="F68E3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EF2E8"/>
              </a:solidFill>
            </a:endParaRPr>
          </a:p>
        </p:txBody>
      </p:sp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27" y="5738853"/>
            <a:ext cx="9455150" cy="11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標題 1"/>
          <p:cNvSpPr>
            <a:spLocks noGrp="1"/>
          </p:cNvSpPr>
          <p:nvPr>
            <p:ph type="title"/>
          </p:nvPr>
        </p:nvSpPr>
        <p:spPr>
          <a:xfrm>
            <a:off x="283568" y="908719"/>
            <a:ext cx="8640960" cy="1791072"/>
          </a:xfrm>
        </p:spPr>
        <p:txBody>
          <a:bodyPr>
            <a:noAutofit/>
          </a:bodyPr>
          <a:lstStyle/>
          <a:p>
            <a:pPr algn="l"/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希望大家都可以成為</a:t>
            </a:r>
            <a:r>
              <a:rPr lang="zh-TW" altLang="en-US" sz="4800" b="1" i="1" spc="-15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拒病</a:t>
            </a:r>
            <a:r>
              <a:rPr lang="zh-TW" altLang="en-US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高手</a:t>
            </a:r>
            <a:r>
              <a:rPr lang="en-US" altLang="zh-TW" sz="4800" b="1" i="1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4800" b="1" i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D:\雅婷的資料夾\北教大\食媒性疾病防治教案教師指引手冊\素材\中年級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30835"/>
            <a:ext cx="1703388" cy="34385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雅婷的資料夾\北教大\食媒性疾病防治教案教師指引手冊\素材\中年級\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12" y="3196754"/>
            <a:ext cx="1801812" cy="33956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268760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什麼是食</a:t>
            </a:r>
            <a:r>
              <a:rPr lang="zh-TW" alt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媒</a:t>
            </a:r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性疾病？</a:t>
            </a:r>
            <a:endParaRPr lang="zh-TW" alt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11560" y="2792505"/>
            <a:ext cx="8229600" cy="3300791"/>
          </a:xfrm>
        </p:spPr>
        <p:txBody>
          <a:bodyPr>
            <a:normAutofit fontScale="92500"/>
          </a:bodyPr>
          <a:lstStyle/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經由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吃進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lang="zh-TW" altLang="en-US" sz="3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汙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染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食</a:t>
            </a:r>
            <a:r>
              <a:rPr lang="zh-TW" altLang="en-US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物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3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飲水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等所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致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的疾病</a:t>
            </a: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症狀包含噁心、嘔吐、腹痛及腹瀉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800"/>
              </a:lnSpc>
            </a:pP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其病原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包</a:t>
            </a:r>
            <a:r>
              <a:rPr lang="zh-TW" altLang="zh-TW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括細菌、病毒、寄生蟲及毒</a:t>
            </a:r>
            <a:r>
              <a:rPr lang="zh-TW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素。</a:t>
            </a:r>
            <a:endParaRPr lang="en-US" altLang="zh-TW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253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1124744"/>
            <a:ext cx="945515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2276872"/>
            <a:ext cx="9144000" cy="458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4814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1" name="圓角矩形 10">
            <a:hlinkClick r:id="rId4" action="ppaction://hlinksldjump"/>
          </p:cNvPr>
          <p:cNvSpPr/>
          <p:nvPr/>
        </p:nvSpPr>
        <p:spPr>
          <a:xfrm>
            <a:off x="2123728" y="2199457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>
            <a:hlinkClick r:id="rId5" action="ppaction://hlinksldjump"/>
          </p:cNvPr>
          <p:cNvSpPr/>
          <p:nvPr/>
        </p:nvSpPr>
        <p:spPr>
          <a:xfrm>
            <a:off x="4559128" y="2195463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>
            <a:hlinkClick r:id="rId6" action="ppaction://hlinksldjump"/>
          </p:cNvPr>
          <p:cNvSpPr/>
          <p:nvPr/>
        </p:nvSpPr>
        <p:spPr>
          <a:xfrm>
            <a:off x="21237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>
            <a:hlinkClick r:id="rId7" action="ppaction://hlinksldjump"/>
          </p:cNvPr>
          <p:cNvSpPr/>
          <p:nvPr/>
        </p:nvSpPr>
        <p:spPr>
          <a:xfrm>
            <a:off x="4559128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毒素類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>
            <a:hlinkClick r:id="rId8" action="ppaction://hlinksldjump"/>
          </p:cNvPr>
          <p:cNvSpPr/>
          <p:nvPr/>
        </p:nvSpPr>
        <p:spPr>
          <a:xfrm>
            <a:off x="7357604" y="5301208"/>
            <a:ext cx="504056" cy="2880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hlinkClick r:id="rId8" action="ppaction://hlinksldjump"/>
          </p:cNvPr>
          <p:cNvSpPr txBox="1"/>
          <p:nvPr/>
        </p:nvSpPr>
        <p:spPr>
          <a:xfrm>
            <a:off x="7308304" y="5747792"/>
            <a:ext cx="15915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下一章節</a:t>
            </a:r>
            <a:endParaRPr lang="en-US" altLang="zh-TW" sz="20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r:id="rId8" action="ppaction://hlinksldjump"/>
            </a:endParaRPr>
          </a:p>
          <a:p>
            <a:r>
              <a:rPr lang="zh-TW" altLang="en-US" sz="20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分組討論</a:t>
            </a:r>
            <a:endParaRPr lang="zh-TW" alt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93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406558" y="306896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影片</a:t>
            </a:r>
            <a:endParaRPr lang="zh-TW" altLang="en-US" sz="3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045672" y="1772816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細菌</a:t>
            </a: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6376" y="1863505"/>
            <a:ext cx="504056" cy="1987575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大腸桿菌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19" y="4072887"/>
            <a:ext cx="3065004" cy="202290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860032" y="6237312"/>
            <a:ext cx="2977469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金黃色葡萄球菌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54812" y="6244741"/>
            <a:ext cx="2263437" cy="42461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霍亂弧菌</a:t>
            </a:r>
            <a:endParaRPr lang="zh-TW" altLang="en-US" sz="2800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7" name="弧形箭號 (上彎) 16">
            <a:hlinkClick r:id="rId6" action="ppaction://hlinksldjump"/>
          </p:cNvPr>
          <p:cNvSpPr/>
          <p:nvPr/>
        </p:nvSpPr>
        <p:spPr>
          <a:xfrm>
            <a:off x="8532440" y="4206573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7" action="ppaction://hlinksldjump"/>
          </p:cNvPr>
          <p:cNvSpPr txBox="1"/>
          <p:nvPr/>
        </p:nvSpPr>
        <p:spPr>
          <a:xfrm>
            <a:off x="8507990" y="4670928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6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6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010096" y="3861628"/>
            <a:ext cx="30902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5988067"/>
            <a:ext cx="3096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164266" y="6047632"/>
            <a:ext cx="3162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</a:t>
            </a:r>
            <a:r>
              <a:rPr lang="zh-TW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 Control and Prevention, USA.</a:t>
            </a:r>
            <a:endParaRPr lang="zh-TW" altLang="zh-TW" sz="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Picture 3" descr="D:\雅婷的資料夾\食媒性疾病防治教案教師指引手冊\素材\更換圖片\金黃色葡萄球菌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2887"/>
            <a:ext cx="2664296" cy="194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雅婷的資料夾\食媒性疾病防治教案教師指引手冊\素材\更換圖片\(2)霍亂弧菌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19" y="4072887"/>
            <a:ext cx="3076701" cy="202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D:\雅婷的資料夾\食媒性疾病防治教案教師指引手冊\素材\更換圖片\大腸桿菌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49453"/>
            <a:ext cx="2664296" cy="190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5162211" y="1854792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病毒類</a:t>
            </a:r>
            <a:endParaRPr lang="zh-TW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D:\雅婷的資料夾\北教大\食媒性疾病防治教案教師指引手冊\素材\腸胃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68" y="4057117"/>
            <a:ext cx="1919946" cy="26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475656" y="4409074"/>
            <a:ext cx="2736304" cy="4860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諾羅病毒</a:t>
            </a:r>
            <a:endParaRPr lang="zh-TW" altLang="en-US" sz="2800" b="1" spc="300" dirty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6" name="弧形箭號 (上彎) 15">
            <a:hlinkClick r:id="rId5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文字方塊 18">
            <a:hlinkClick r:id="rId6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5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5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03648" y="3979162"/>
            <a:ext cx="39604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Picture 2" descr="D:\雅婷的資料夾\食媒性疾病防治教案教師指引手冊\素材\更換圖片\(1)諾羅病毒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8614"/>
            <a:ext cx="2736304" cy="21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0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雅婷的資料夾\北教大\食媒性疾病防治教案教師指引手冊\素材\中年級ppt背景_綠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雅婷的資料夾\北教大\食媒性疾病防治教案教師指引手冊\素材\中年級ppt背景_草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980729"/>
            <a:ext cx="945515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1935513"/>
            <a:ext cx="9144000" cy="4922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403648" y="6592416"/>
            <a:ext cx="6400800" cy="265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6592416"/>
            <a:ext cx="2051720" cy="0"/>
          </a:xfrm>
          <a:prstGeom prst="line">
            <a:avLst/>
          </a:prstGeom>
          <a:ln w="571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常見的食媒性</a:t>
            </a:r>
            <a:r>
              <a:rPr lang="zh-TW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疾病的病原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2024567" y="4447080"/>
            <a:ext cx="2232248" cy="2078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寄生蟲類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87624" y="1935513"/>
            <a:ext cx="504056" cy="2173866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肝吸蟲</a:t>
            </a:r>
            <a:endParaRPr lang="en-US" altLang="zh-TW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7" name="矩形 16"/>
          <p:cNvSpPr/>
          <p:nvPr/>
        </p:nvSpPr>
        <p:spPr>
          <a:xfrm>
            <a:off x="5194666" y="4206573"/>
            <a:ext cx="2061096" cy="413338"/>
          </a:xfrm>
          <a:prstGeom prst="rect">
            <a:avLst/>
          </a:prstGeom>
          <a:solidFill>
            <a:srgbClr val="F9F8C8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弓形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</a:t>
            </a:r>
            <a:r>
              <a:rPr lang="zh-TW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蟲卵</a:t>
            </a:r>
          </a:p>
        </p:txBody>
      </p:sp>
      <p:sp>
        <p:nvSpPr>
          <p:cNvPr id="18" name="弧形箭號 (上彎) 17">
            <a:hlinkClick r:id="rId4" action="ppaction://hlinksldjump"/>
          </p:cNvPr>
          <p:cNvSpPr/>
          <p:nvPr/>
        </p:nvSpPr>
        <p:spPr>
          <a:xfrm>
            <a:off x="8532440" y="3645024"/>
            <a:ext cx="432048" cy="374555"/>
          </a:xfrm>
          <a:prstGeom prst="curved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文字方塊 19">
            <a:hlinkClick r:id="rId5" action="ppaction://hlinksldjump"/>
          </p:cNvPr>
          <p:cNvSpPr txBox="1"/>
          <p:nvPr/>
        </p:nvSpPr>
        <p:spPr>
          <a:xfrm>
            <a:off x="8507990" y="4109379"/>
            <a:ext cx="424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回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到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病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原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選</a:t>
            </a:r>
            <a:endParaRPr lang="en-US" altLang="zh-TW" sz="1600" dirty="0" smtClean="0">
              <a:latin typeface="文鼎圓體B" pitchFamily="34" charset="-120"/>
              <a:ea typeface="文鼎圓體B" pitchFamily="34" charset="-120"/>
              <a:hlinkClick r:id="rId4" action="ppaction://hlinksldjump"/>
            </a:endParaRPr>
          </a:p>
          <a:p>
            <a:pPr algn="r"/>
            <a:r>
              <a:rPr lang="zh-TW" altLang="en-US" sz="1600" dirty="0" smtClean="0">
                <a:latin typeface="文鼎圓體B" pitchFamily="34" charset="-120"/>
                <a:ea typeface="文鼎圓體B" pitchFamily="34" charset="-120"/>
                <a:hlinkClick r:id="rId4" action="ppaction://hlinksldjump"/>
              </a:rPr>
              <a:t>單</a:t>
            </a:r>
            <a:endParaRPr lang="zh-TW" altLang="en-US" sz="1600" dirty="0">
              <a:latin typeface="文鼎圓體B" pitchFamily="34" charset="-120"/>
              <a:ea typeface="文鼎圓體B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7" y="2060849"/>
            <a:ext cx="270647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884433" y="3796544"/>
            <a:ext cx="4392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8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Disease</a:t>
            </a:r>
            <a:r>
              <a:rPr lang="en-US" altLang="zh-TW" sz="8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and Prevention, USA.</a:t>
            </a:r>
            <a:endParaRPr lang="zh-TW" altLang="zh-TW" sz="8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60032" y="3796544"/>
            <a:ext cx="348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zh-TW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Centers for Disease</a:t>
            </a:r>
            <a:r>
              <a:rPr lang="en-US" altLang="zh-TW" sz="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8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Control and Prevention, USA.</a:t>
            </a:r>
            <a:endParaRPr lang="zh-TW" altLang="zh-TW" sz="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2" descr="D:\雅婷的資料夾\食媒性疾病防治教案教師指引手冊\素材\更換圖片\(5)弓形蟲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26" y="2060849"/>
            <a:ext cx="2707918" cy="17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2651</TotalTime>
  <Words>1208</Words>
  <Application>Microsoft Office PowerPoint</Application>
  <PresentationFormat>如螢幕大小 (4:3)</PresentationFormat>
  <Paragraphs>192</Paragraphs>
  <Slides>43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4" baseType="lpstr">
      <vt:lpstr>DFFangYuanW7-GB</vt:lpstr>
      <vt:lpstr>文鼎甜妞體H</vt:lpstr>
      <vt:lpstr>文鼎圓體B</vt:lpstr>
      <vt:lpstr>華康少女文字W7</vt:lpstr>
      <vt:lpstr>華康少女文字W7(P)</vt:lpstr>
      <vt:lpstr>華康彩帶體</vt:lpstr>
      <vt:lpstr>微軟正黑體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所以 我們稱這些造成我們不舒服的病</vt:lpstr>
      <vt:lpstr>什麼是食媒性疾病？</vt:lpstr>
      <vt:lpstr>常見的食媒性疾病的病原</vt:lpstr>
      <vt:lpstr>常見的食媒性疾病的病原</vt:lpstr>
      <vt:lpstr>常見的食媒性疾病的病原</vt:lpstr>
      <vt:lpstr>常見的食媒性疾病的病原</vt:lpstr>
      <vt:lpstr>常見的食媒性疾病的病原</vt:lpstr>
      <vt:lpstr>PowerPoint 簡報</vt:lpstr>
      <vt:lpstr>微生物有三種不同的類型</vt:lpstr>
      <vt:lpstr>確保食物安全的方法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影片中確保食物安全的五個方法是？</vt:lpstr>
      <vt:lpstr>兩分鐘認識諾羅病毒感染</vt:lpstr>
      <vt:lpstr>PowerPoint 簡報</vt:lpstr>
      <vt:lpstr>PowerPoint 簡報</vt:lpstr>
      <vt:lpstr>PowerPoint 簡報</vt:lpstr>
      <vt:lpstr>勤洗手</vt:lpstr>
      <vt:lpstr>搓搓七字訣</vt:lpstr>
      <vt:lpstr>食物澈底清洗並煮熟</vt:lpstr>
      <vt:lpstr>保存食物的適當溫度</vt:lpstr>
      <vt:lpstr>PowerPoint 簡報</vt:lpstr>
      <vt:lpstr>PowerPoint 簡報</vt:lpstr>
      <vt:lpstr>PowerPoint 簡報</vt:lpstr>
      <vt:lpstr>生病在家休息，避免傳染給別人</vt:lpstr>
      <vt:lpstr>嘔吐、排泄物的清理</vt:lpstr>
      <vt:lpstr>武陵農場諾羅疫情始自一坨嘔吐物</vt:lpstr>
      <vt:lpstr>PowerPoint 簡報</vt:lpstr>
      <vt:lpstr>Q1.什麼是食媒性疾病</vt:lpstr>
      <vt:lpstr>Q2.食媒性疾病的病原 有哪四大類</vt:lpstr>
      <vt:lpstr>Q3.馬鈴薯發芽了，       把芽眼去掉就可以吃了嗎?      為什麼?</vt:lpstr>
      <vt:lpstr>Q4.請說出三種       確保食品安全的方法</vt:lpstr>
      <vt:lpstr>Q5.處理病人的嘔吐物時，        要如何保護自己       不被傳染?</vt:lpstr>
      <vt:lpstr>Q6.諾羅病毒的傳染途徑        有哪三種?</vt:lpstr>
      <vt:lpstr>Q7.如果不小心感染諾羅病毒，          要在家休息，直到症狀解除       後多久，才可以外出?</vt:lpstr>
      <vt:lpstr>Q8.用酒精或乾洗手液清潔手部，         就可以預防食媒性疾病，對        不對?為什麼?</vt:lpstr>
      <vt:lpstr>Q9.生食容易感染細菌類、寄生          蟲類、病毒類食媒性疾病。        為了避免感染這類的食媒性        疾病，最好用什麼方法料理        食物?</vt:lpstr>
      <vt:lpstr>希望大家都可以成為拒病高手!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向食"霉“ 說NO</dc:title>
  <dc:creator>chueh</dc:creator>
  <cp:lastModifiedBy>User</cp:lastModifiedBy>
  <cp:revision>352</cp:revision>
  <dcterms:created xsi:type="dcterms:W3CDTF">2015-06-18T11:30:31Z</dcterms:created>
  <dcterms:modified xsi:type="dcterms:W3CDTF">2016-12-09T06:40:09Z</dcterms:modified>
</cp:coreProperties>
</file>